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Poppins"/>
      <p:regular r:id="rId19"/>
      <p:bold r:id="rId20"/>
      <p:italic r:id="rId21"/>
      <p:boldItalic r:id="rId22"/>
    </p:embeddedFont>
    <p:embeddedFont>
      <p:font typeface="Poppins Light"/>
      <p:regular r:id="rId23"/>
      <p:bold r:id="rId24"/>
      <p:italic r:id="rId25"/>
      <p:boldItalic r:id="rId26"/>
    </p:embeddedFont>
    <p:embeddedFont>
      <p:font typeface="Poppins Medium"/>
      <p:regular r:id="rId27"/>
      <p:bold r:id="rId28"/>
      <p:italic r:id="rId29"/>
      <p:boldItalic r:id="rId30"/>
    </p:embeddedFont>
    <p:embeddedFont>
      <p:font typeface="Poppins SemiBold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.fntdata"/><Relationship Id="rId22" Type="http://schemas.openxmlformats.org/officeDocument/2006/relationships/font" Target="fonts/Poppins-boldItalic.fntdata"/><Relationship Id="rId21" Type="http://schemas.openxmlformats.org/officeDocument/2006/relationships/font" Target="fonts/Poppins-italic.fntdata"/><Relationship Id="rId24" Type="http://schemas.openxmlformats.org/officeDocument/2006/relationships/font" Target="fonts/PoppinsLight-bold.fntdata"/><Relationship Id="rId23" Type="http://schemas.openxmlformats.org/officeDocument/2006/relationships/font" Target="fonts/Poppins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Light-boldItalic.fntdata"/><Relationship Id="rId25" Type="http://schemas.openxmlformats.org/officeDocument/2006/relationships/font" Target="fonts/PoppinsLight-italic.fntdata"/><Relationship Id="rId28" Type="http://schemas.openxmlformats.org/officeDocument/2006/relationships/font" Target="fonts/PoppinsMedium-bold.fntdata"/><Relationship Id="rId27" Type="http://schemas.openxmlformats.org/officeDocument/2006/relationships/font" Target="fonts/Poppins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Medium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SemiBold-regular.fntdata"/><Relationship Id="rId30" Type="http://schemas.openxmlformats.org/officeDocument/2006/relationships/font" Target="fonts/PoppinsMedium-boldItalic.fntdata"/><Relationship Id="rId11" Type="http://schemas.openxmlformats.org/officeDocument/2006/relationships/slide" Target="slides/slide6.xml"/><Relationship Id="rId33" Type="http://schemas.openxmlformats.org/officeDocument/2006/relationships/font" Target="fonts/PoppinsSemiBold-italic.fntdata"/><Relationship Id="rId10" Type="http://schemas.openxmlformats.org/officeDocument/2006/relationships/slide" Target="slides/slide5.xml"/><Relationship Id="rId32" Type="http://schemas.openxmlformats.org/officeDocument/2006/relationships/font" Target="fonts/PoppinsSemiBol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PoppinsSemiBold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oppins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d5d58aad5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d5d58aad5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d5d58aad5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d5d58aad5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d5d58aad5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5d5d58aad5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d5d58aad5_3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d5d58aad5_3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d5d58aad5_3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d5d58aad5_3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d5d58aad5_3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5d5d58aad5_3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d5d58aad5_3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d5d58aad5_3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d771acd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5d771acd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d771acde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5d771acde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d771acde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d771acde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5d771acde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5d771acde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5d5d58aad5_3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5d5d58aad5_3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13.png"/><Relationship Id="rId10" Type="http://schemas.openxmlformats.org/officeDocument/2006/relationships/image" Target="../media/image5.png"/><Relationship Id="rId9" Type="http://schemas.openxmlformats.org/officeDocument/2006/relationships/image" Target="../media/image7.png"/><Relationship Id="rId5" Type="http://schemas.openxmlformats.org/officeDocument/2006/relationships/image" Target="../media/image14.png"/><Relationship Id="rId6" Type="http://schemas.openxmlformats.org/officeDocument/2006/relationships/image" Target="../media/image10.png"/><Relationship Id="rId7" Type="http://schemas.openxmlformats.org/officeDocument/2006/relationships/image" Target="../media/image8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37875" y="710100"/>
            <a:ext cx="8573100" cy="261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 Poder do</a:t>
            </a:r>
            <a:endParaRPr sz="6000">
              <a:solidFill>
                <a:srgbClr val="24764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Business I</a:t>
            </a:r>
            <a:r>
              <a:rPr lang="pt-BR" sz="6000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ntelligence</a:t>
            </a:r>
            <a:r>
              <a:rPr lang="pt-BR" sz="6000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</a:t>
            </a:r>
            <a:endParaRPr sz="6000">
              <a:solidFill>
                <a:srgbClr val="24764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com Qlik Sense</a:t>
            </a:r>
            <a:endParaRPr sz="6000">
              <a:solidFill>
                <a:srgbClr val="24764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14075" y="4031500"/>
            <a:ext cx="5267700" cy="520500"/>
          </a:xfrm>
          <a:prstGeom prst="rect">
            <a:avLst/>
          </a:prstGeom>
          <a:solidFill>
            <a:srgbClr val="247641"/>
          </a:solidFill>
          <a:ln cap="rnd" cmpd="sng" w="9525">
            <a:solidFill>
              <a:srgbClr val="24764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F8F8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Trilha Análise de Negócios</a:t>
            </a:r>
            <a:endParaRPr sz="3000">
              <a:solidFill>
                <a:srgbClr val="F8F8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3200" y="239500"/>
            <a:ext cx="2916128" cy="92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6524" y="3879100"/>
            <a:ext cx="3637475" cy="123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764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650" y="433575"/>
            <a:ext cx="4276354" cy="427635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3868275" y="102325"/>
            <a:ext cx="5119200" cy="8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8F8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 aí, blza? Tudo tranquilo?</a:t>
            </a:r>
            <a:endParaRPr sz="1800">
              <a:solidFill>
                <a:srgbClr val="F8F8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F8F8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Sou o </a:t>
            </a:r>
            <a:r>
              <a:rPr lang="pt-BR" sz="3000">
                <a:solidFill>
                  <a:srgbClr val="F8F8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Guilherme Pacheco</a:t>
            </a:r>
            <a:endParaRPr sz="3000">
              <a:solidFill>
                <a:srgbClr val="F8F8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7014875" y="1030825"/>
            <a:ext cx="18939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8F8F8"/>
                </a:solidFill>
                <a:latin typeface="Poppins Light"/>
                <a:ea typeface="Poppins Light"/>
                <a:cs typeface="Poppins Light"/>
                <a:sym typeface="Poppins Light"/>
              </a:rPr>
              <a:t>TENHO 27 ANOS</a:t>
            </a:r>
            <a:endParaRPr sz="1800">
              <a:solidFill>
                <a:srgbClr val="F8F8F8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7000" y="2223350"/>
            <a:ext cx="511200" cy="5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6675" y="1570825"/>
            <a:ext cx="512349" cy="51234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5777750" y="1524150"/>
            <a:ext cx="3283200" cy="5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EFEFE"/>
                </a:solidFill>
                <a:latin typeface="Poppins Light"/>
                <a:ea typeface="Poppins Light"/>
                <a:cs typeface="Poppins Light"/>
                <a:sym typeface="Poppins Light"/>
              </a:rPr>
              <a:t>Graduado em Ciências Contábeis </a:t>
            </a:r>
            <a:endParaRPr>
              <a:solidFill>
                <a:srgbClr val="FEFEFE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>
                <a:solidFill>
                  <a:srgbClr val="FEFEFE"/>
                </a:solidFill>
                <a:latin typeface="Poppins Light"/>
                <a:ea typeface="Poppins Light"/>
                <a:cs typeface="Poppins Light"/>
                <a:sym typeface="Poppins Light"/>
              </a:rPr>
              <a:t>(Universidade Positivo 2012-2015)</a:t>
            </a:r>
            <a:endParaRPr i="1">
              <a:solidFill>
                <a:srgbClr val="FEFEFE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5706025" y="2209950"/>
            <a:ext cx="3354900" cy="5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EFEFE"/>
                </a:solidFill>
                <a:latin typeface="Poppins Light"/>
                <a:ea typeface="Poppins Light"/>
                <a:cs typeface="Poppins Light"/>
                <a:sym typeface="Poppins Light"/>
              </a:rPr>
              <a:t>Graduando em Sistemas P/ Internet </a:t>
            </a:r>
            <a:endParaRPr>
              <a:solidFill>
                <a:srgbClr val="FEFEFE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>
                <a:solidFill>
                  <a:srgbClr val="FEFEFE"/>
                </a:solidFill>
                <a:latin typeface="Poppins Light"/>
                <a:ea typeface="Poppins Light"/>
                <a:cs typeface="Poppins Light"/>
                <a:sym typeface="Poppins Light"/>
              </a:rPr>
              <a:t>(Faculdade Alfa Umuarama 2018)</a:t>
            </a:r>
            <a:endParaRPr i="1">
              <a:solidFill>
                <a:srgbClr val="FEFEFE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65650" y="3948925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7363" y="3948925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5042650" y="2897850"/>
            <a:ext cx="39447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EFEFE"/>
                </a:solidFill>
                <a:latin typeface="Poppins Light"/>
                <a:ea typeface="Poppins Light"/>
                <a:cs typeface="Poppins Light"/>
                <a:sym typeface="Poppins Light"/>
              </a:rPr>
              <a:t>Analista de Orçamento e Desenvolvedor para a Controladoria da </a:t>
            </a:r>
            <a:r>
              <a:rPr b="1" lang="pt-BR">
                <a:solidFill>
                  <a:srgbClr val="FEFEFE"/>
                </a:solidFill>
                <a:latin typeface="Poppins"/>
                <a:ea typeface="Poppins"/>
                <a:cs typeface="Poppins"/>
                <a:sym typeface="Poppins"/>
              </a:rPr>
              <a:t>GAZIN</a:t>
            </a:r>
            <a:r>
              <a:rPr lang="pt-BR">
                <a:solidFill>
                  <a:srgbClr val="FEFEFE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  <a:endParaRPr>
              <a:solidFill>
                <a:srgbClr val="FEFEFE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40500" y="3948925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20050" y="3948925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10">
            <a:alphaModFix amt="50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ctrTitle"/>
          </p:nvPr>
        </p:nvSpPr>
        <p:spPr>
          <a:xfrm>
            <a:off x="231125" y="147725"/>
            <a:ext cx="7235700" cy="9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Business Intelligence</a:t>
            </a:r>
            <a:endParaRPr>
              <a:solidFill>
                <a:srgbClr val="24764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231125" y="1011725"/>
            <a:ext cx="70611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247641"/>
                </a:solidFill>
                <a:latin typeface="Poppins Light"/>
                <a:ea typeface="Poppins Light"/>
                <a:cs typeface="Poppins Light"/>
                <a:sym typeface="Poppins Light"/>
              </a:rPr>
              <a:t>O QUE É? PRECISAMOS ENTENDER!</a:t>
            </a:r>
            <a:endParaRPr sz="3200">
              <a:solidFill>
                <a:srgbClr val="24764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335750" y="1920725"/>
            <a:ext cx="7614600" cy="28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247641"/>
                </a:solidFill>
                <a:latin typeface="Poppins Light"/>
                <a:ea typeface="Poppins Light"/>
                <a:cs typeface="Poppins Light"/>
                <a:sym typeface="Poppins Light"/>
              </a:rPr>
              <a:t>Business Intelligence é a capacidade de cruzar dados e transformá-los em </a:t>
            </a:r>
            <a:r>
              <a:rPr lang="pt-BR" sz="2400">
                <a:solidFill>
                  <a:srgbClr val="24764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insights</a:t>
            </a:r>
            <a:r>
              <a:rPr lang="pt-BR" sz="2400">
                <a:solidFill>
                  <a:srgbClr val="247641"/>
                </a:solidFill>
                <a:latin typeface="Poppins Light"/>
                <a:ea typeface="Poppins Light"/>
                <a:cs typeface="Poppins Light"/>
                <a:sym typeface="Poppins Light"/>
              </a:rPr>
              <a:t> úteis para as tomadas de decisões. E tem por base três pilares:</a:t>
            </a:r>
            <a:endParaRPr sz="2400">
              <a:solidFill>
                <a:srgbClr val="24764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38125" lvl="0" marL="3600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47641"/>
              </a:buClr>
              <a:buSzPts val="2400"/>
              <a:buFont typeface="Poppins SemiBold"/>
              <a:buChar char="●"/>
            </a:pPr>
            <a:r>
              <a:rPr lang="pt-BR" sz="2400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coleta de dados;</a:t>
            </a:r>
            <a:endParaRPr sz="2400">
              <a:solidFill>
                <a:srgbClr val="24764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-238125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7641"/>
              </a:buClr>
              <a:buSzPts val="2400"/>
              <a:buFont typeface="Poppins SemiBold"/>
              <a:buChar char="●"/>
            </a:pPr>
            <a:r>
              <a:rPr lang="pt-BR" sz="2400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organização e análise;</a:t>
            </a:r>
            <a:endParaRPr sz="2400">
              <a:solidFill>
                <a:srgbClr val="24764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-238125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7641"/>
              </a:buClr>
              <a:buSzPts val="2400"/>
              <a:buFont typeface="Poppins SemiBold"/>
              <a:buChar char="●"/>
            </a:pPr>
            <a:r>
              <a:rPr lang="pt-BR" sz="2400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ação e monitoramento;</a:t>
            </a:r>
            <a:endParaRPr sz="2400">
              <a:solidFill>
                <a:srgbClr val="24764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764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/>
        </p:nvSpPr>
        <p:spPr>
          <a:xfrm>
            <a:off x="383525" y="1899125"/>
            <a:ext cx="7168500" cy="12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8F8F8"/>
                </a:solidFill>
                <a:latin typeface="Poppins Light"/>
                <a:ea typeface="Poppins Light"/>
                <a:cs typeface="Poppins Light"/>
                <a:sym typeface="Poppins Light"/>
              </a:rPr>
              <a:t>Facilitar a interpretação dos dados, identificar novas oportunidades de negócio e ajudar a empresa a montar uma estratégia de longo prazo, melhorando, dessa forma, a sua competitividade no mercado.</a:t>
            </a:r>
            <a:endParaRPr sz="2400">
              <a:solidFill>
                <a:srgbClr val="F8F8F8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88" name="Google Shape;88;p16"/>
          <p:cNvSpPr txBox="1"/>
          <p:nvPr>
            <p:ph type="ctrTitle"/>
          </p:nvPr>
        </p:nvSpPr>
        <p:spPr>
          <a:xfrm>
            <a:off x="231125" y="147725"/>
            <a:ext cx="7235700" cy="9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8F8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Business Intelligence</a:t>
            </a:r>
            <a:endParaRPr>
              <a:solidFill>
                <a:srgbClr val="F8F8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383525" y="1029100"/>
            <a:ext cx="42675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F8F8F8"/>
                </a:solidFill>
                <a:latin typeface="Poppins Light"/>
                <a:ea typeface="Poppins Light"/>
                <a:cs typeface="Poppins Light"/>
                <a:sym typeface="Poppins Light"/>
              </a:rPr>
              <a:t>OBJETIVO PRINCIPAL</a:t>
            </a:r>
            <a:endParaRPr sz="3000">
              <a:solidFill>
                <a:srgbClr val="F8F8F8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ctrTitle"/>
          </p:nvPr>
        </p:nvSpPr>
        <p:spPr>
          <a:xfrm>
            <a:off x="282000" y="154825"/>
            <a:ext cx="37200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Qlik Sense</a:t>
            </a:r>
            <a:endParaRPr sz="3000">
              <a:solidFill>
                <a:srgbClr val="24764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358200" y="1804225"/>
            <a:ext cx="77667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225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7641"/>
              </a:buClr>
              <a:buSzPts val="2000"/>
              <a:buFont typeface="Poppins Light"/>
              <a:buChar char="●"/>
            </a:pPr>
            <a:r>
              <a:rPr lang="pt-BR" sz="2000">
                <a:solidFill>
                  <a:srgbClr val="247641"/>
                </a:solidFill>
                <a:latin typeface="Poppins Light"/>
                <a:ea typeface="Poppins Light"/>
                <a:cs typeface="Poppins Light"/>
                <a:sym typeface="Poppins Light"/>
              </a:rPr>
              <a:t>Permite a descoberta de insights para análise de dados;</a:t>
            </a:r>
            <a:endParaRPr sz="2000">
              <a:solidFill>
                <a:srgbClr val="24764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7641"/>
              </a:buClr>
              <a:buSzPts val="2000"/>
              <a:buFont typeface="Poppins Light"/>
              <a:buChar char="●"/>
            </a:pPr>
            <a:r>
              <a:rPr lang="pt-BR" sz="2000">
                <a:solidFill>
                  <a:srgbClr val="247641"/>
                </a:solidFill>
                <a:latin typeface="Poppins Light"/>
                <a:ea typeface="Poppins Light"/>
                <a:cs typeface="Poppins Light"/>
                <a:sym typeface="Poppins Light"/>
              </a:rPr>
              <a:t>Livre exploração de dados, mudando </a:t>
            </a:r>
            <a:r>
              <a:rPr lang="pt-BR" sz="2000">
                <a:solidFill>
                  <a:srgbClr val="247641"/>
                </a:solidFill>
                <a:latin typeface="Poppins Light"/>
                <a:ea typeface="Poppins Light"/>
                <a:cs typeface="Poppins Light"/>
                <a:sym typeface="Poppins Light"/>
              </a:rPr>
              <a:t>instantaneamente sua análise quando surgirem novas ideias;</a:t>
            </a:r>
            <a:endParaRPr sz="2000">
              <a:solidFill>
                <a:srgbClr val="24764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7641"/>
              </a:buClr>
              <a:buSzPts val="2000"/>
              <a:buFont typeface="Poppins Light"/>
              <a:buChar char="●"/>
            </a:pPr>
            <a:r>
              <a:rPr lang="pt-BR" sz="2000">
                <a:solidFill>
                  <a:srgbClr val="247641"/>
                </a:solidFill>
                <a:latin typeface="Poppins Light"/>
                <a:ea typeface="Poppins Light"/>
                <a:cs typeface="Poppins Light"/>
                <a:sym typeface="Poppins Light"/>
              </a:rPr>
              <a:t>T</a:t>
            </a:r>
            <a:r>
              <a:rPr lang="pt-BR" sz="2000">
                <a:solidFill>
                  <a:srgbClr val="247641"/>
                </a:solidFill>
                <a:latin typeface="Poppins Light"/>
                <a:ea typeface="Poppins Light"/>
                <a:cs typeface="Poppins Light"/>
                <a:sym typeface="Poppins Light"/>
              </a:rPr>
              <a:t>otal flexibilidade com uma plataforma de análise de dados pronta para a nuvem que oferece suporte a todo o espectro de casos de uso de BI, ideal para qualquer analista, equipe ou empresa global;</a:t>
            </a:r>
            <a:endParaRPr sz="2000">
              <a:solidFill>
                <a:srgbClr val="24764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348875" y="1011300"/>
            <a:ext cx="7338000" cy="5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000">
                <a:solidFill>
                  <a:srgbClr val="247641"/>
                </a:solidFill>
                <a:latin typeface="Poppins Light"/>
                <a:ea typeface="Poppins Light"/>
                <a:cs typeface="Poppins Light"/>
                <a:sym typeface="Poppins Light"/>
              </a:rPr>
              <a:t>Faça o inimaginável com seus dados</a:t>
            </a:r>
            <a:endParaRPr i="1" sz="3000">
              <a:solidFill>
                <a:srgbClr val="24764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764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idx="4294967295" type="ctrTitle"/>
          </p:nvPr>
        </p:nvSpPr>
        <p:spPr>
          <a:xfrm>
            <a:off x="282000" y="154825"/>
            <a:ext cx="37200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>
                <a:solidFill>
                  <a:srgbClr val="F8F8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Qlik S</a:t>
            </a:r>
            <a:r>
              <a:rPr lang="pt-BR" sz="5200">
                <a:solidFill>
                  <a:srgbClr val="F8F8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</a:t>
            </a:r>
            <a:r>
              <a:rPr lang="pt-BR" sz="5200">
                <a:solidFill>
                  <a:srgbClr val="F8F8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nse</a:t>
            </a:r>
            <a:endParaRPr sz="5200">
              <a:solidFill>
                <a:srgbClr val="F8F8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8404" y="2909069"/>
            <a:ext cx="327600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193" y="965088"/>
            <a:ext cx="327600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53544" y="888888"/>
            <a:ext cx="3276000" cy="19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/>
        </p:nvSpPr>
        <p:spPr>
          <a:xfrm>
            <a:off x="594750" y="2662275"/>
            <a:ext cx="3720000" cy="4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8F8F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Análise interativa, sem limites</a:t>
            </a:r>
            <a:endParaRPr sz="1800">
              <a:solidFill>
                <a:srgbClr val="F8F8F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4861950" y="2738475"/>
            <a:ext cx="3720000" cy="4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8F8F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Visualizações simplesmente mais inteligentes</a:t>
            </a:r>
            <a:endParaRPr sz="1800">
              <a:solidFill>
                <a:srgbClr val="F8F8F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2138075" y="4567275"/>
            <a:ext cx="4650600" cy="4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8F8F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Crie e explore em qualquer dispositivo</a:t>
            </a:r>
            <a:endParaRPr sz="1800">
              <a:solidFill>
                <a:srgbClr val="F8F8F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9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/>
        </p:nvSpPr>
        <p:spPr>
          <a:xfrm>
            <a:off x="282000" y="154825"/>
            <a:ext cx="3720000" cy="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Qlik Sense</a:t>
            </a:r>
            <a:endParaRPr sz="3000">
              <a:solidFill>
                <a:srgbClr val="24764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8100" y="1022425"/>
            <a:ext cx="4979900" cy="377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764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2" cy="4710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4">
            <a:alphaModFix amt="13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2" cy="4710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4">
            <a:alphaModFix amt="13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764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50" y="179250"/>
            <a:ext cx="8914301" cy="460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2"/>
          <p:cNvPicPr preferRelativeResize="0"/>
          <p:nvPr/>
        </p:nvPicPr>
        <p:blipFill>
          <a:blip r:embed="rId4">
            <a:alphaModFix amt="13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62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3"/>
          <p:cNvPicPr preferRelativeResize="0"/>
          <p:nvPr/>
        </p:nvPicPr>
        <p:blipFill>
          <a:blip r:embed="rId4">
            <a:alphaModFix amt="13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4764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4"/>
          <p:cNvPicPr preferRelativeResize="0"/>
          <p:nvPr/>
        </p:nvPicPr>
        <p:blipFill>
          <a:blip r:embed="rId3">
            <a:alphaModFix amt="13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86675"/>
            <a:ext cx="8839202" cy="43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/>
          <p:cNvPicPr preferRelativeResize="0"/>
          <p:nvPr/>
        </p:nvPicPr>
        <p:blipFill>
          <a:blip r:embed="rId3">
            <a:alphaModFix amt="13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/>
        </p:nvSpPr>
        <p:spPr>
          <a:xfrm>
            <a:off x="554550" y="1330300"/>
            <a:ext cx="8059500" cy="31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>
                <a:solidFill>
                  <a:srgbClr val="247641"/>
                </a:solidFill>
                <a:latin typeface="Poppins"/>
                <a:ea typeface="Poppins"/>
                <a:cs typeface="Poppins"/>
                <a:sym typeface="Poppins"/>
              </a:rPr>
              <a:t>https://endeavor.org.br/marketing/como-estruturar-business-intelligence/?gclid=CjwKCAjwvJvpBRAtEiwAjLuRPQMgy6GEH74ovAc5_j_3YoZofwBjHDHJDGH4yJLqru1sMDAUDoaNkRoC4dQQAvD_BwE</a:t>
            </a:r>
            <a:endParaRPr sz="1800" u="sng">
              <a:solidFill>
                <a:srgbClr val="24764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rgbClr val="24764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>
                <a:solidFill>
                  <a:srgbClr val="247641"/>
                </a:solidFill>
                <a:latin typeface="Poppins"/>
                <a:ea typeface="Poppins"/>
                <a:cs typeface="Poppins"/>
                <a:sym typeface="Poppins"/>
              </a:rPr>
              <a:t>http://ausland.com.br/blog/conceito-de-business-intelligence/</a:t>
            </a:r>
            <a:endParaRPr sz="1800" u="sng">
              <a:solidFill>
                <a:srgbClr val="24764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rgbClr val="24764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>
                <a:solidFill>
                  <a:srgbClr val="247641"/>
                </a:solidFill>
                <a:latin typeface="Poppins"/>
                <a:ea typeface="Poppins"/>
                <a:cs typeface="Poppins"/>
                <a:sym typeface="Poppins"/>
              </a:rPr>
              <a:t>https://inteligencia.rockcontent.com/business-intelligence/</a:t>
            </a:r>
            <a:endParaRPr sz="1800" u="sng">
              <a:solidFill>
                <a:srgbClr val="24764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rgbClr val="24764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>
                <a:solidFill>
                  <a:srgbClr val="247641"/>
                </a:solidFill>
                <a:latin typeface="Poppins"/>
                <a:ea typeface="Poppins"/>
                <a:cs typeface="Poppins"/>
                <a:sym typeface="Poppins"/>
              </a:rPr>
              <a:t>https://www.qlik.com/pt-br/products/qlik-sense</a:t>
            </a:r>
            <a:endParaRPr sz="1800" u="sng">
              <a:solidFill>
                <a:srgbClr val="24764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4" name="Google Shape;154;p25"/>
          <p:cNvSpPr txBox="1"/>
          <p:nvPr/>
        </p:nvSpPr>
        <p:spPr>
          <a:xfrm>
            <a:off x="282000" y="154825"/>
            <a:ext cx="4746000" cy="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>
                <a:solidFill>
                  <a:srgbClr val="24764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Referências</a:t>
            </a:r>
            <a:endParaRPr sz="3000">
              <a:solidFill>
                <a:srgbClr val="24764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55" name="Google Shape;155;p25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594075" y="3635925"/>
            <a:ext cx="1397525" cy="135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